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5" d="100"/>
          <a:sy n="125" d="100"/>
        </p:scale>
        <p:origin x="360"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789836-354C-48C1-8EB5-A8DEA6D91C32}"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664FB-0A58-4EE2-9FFB-AE600EA21D4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889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789836-354C-48C1-8EB5-A8DEA6D91C32}"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664FB-0A58-4EE2-9FFB-AE600EA21D46}" type="slidenum">
              <a:rPr lang="en-US" smtClean="0"/>
              <a:t>‹#›</a:t>
            </a:fld>
            <a:endParaRPr lang="en-US"/>
          </a:p>
        </p:txBody>
      </p:sp>
    </p:spTree>
    <p:extLst>
      <p:ext uri="{BB962C8B-B14F-4D97-AF65-F5344CB8AC3E}">
        <p14:creationId xmlns:p14="http://schemas.microsoft.com/office/powerpoint/2010/main" val="129459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789836-354C-48C1-8EB5-A8DEA6D91C32}"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664FB-0A58-4EE2-9FFB-AE600EA21D46}" type="slidenum">
              <a:rPr lang="en-US" smtClean="0"/>
              <a:t>‹#›</a:t>
            </a:fld>
            <a:endParaRPr lang="en-US"/>
          </a:p>
        </p:txBody>
      </p:sp>
    </p:spTree>
    <p:extLst>
      <p:ext uri="{BB962C8B-B14F-4D97-AF65-F5344CB8AC3E}">
        <p14:creationId xmlns:p14="http://schemas.microsoft.com/office/powerpoint/2010/main" val="153432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789836-354C-48C1-8EB5-A8DEA6D91C32}"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664FB-0A58-4EE2-9FFB-AE600EA21D46}" type="slidenum">
              <a:rPr lang="en-US" smtClean="0"/>
              <a:t>‹#›</a:t>
            </a:fld>
            <a:endParaRPr lang="en-US"/>
          </a:p>
        </p:txBody>
      </p:sp>
    </p:spTree>
    <p:extLst>
      <p:ext uri="{BB962C8B-B14F-4D97-AF65-F5344CB8AC3E}">
        <p14:creationId xmlns:p14="http://schemas.microsoft.com/office/powerpoint/2010/main" val="3262398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789836-354C-48C1-8EB5-A8DEA6D91C32}"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664FB-0A58-4EE2-9FFB-AE600EA21D4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1025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789836-354C-48C1-8EB5-A8DEA6D91C32}" type="datetimeFigureOut">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B664FB-0A58-4EE2-9FFB-AE600EA21D46}" type="slidenum">
              <a:rPr lang="en-US" smtClean="0"/>
              <a:t>‹#›</a:t>
            </a:fld>
            <a:endParaRPr lang="en-US"/>
          </a:p>
        </p:txBody>
      </p:sp>
    </p:spTree>
    <p:extLst>
      <p:ext uri="{BB962C8B-B14F-4D97-AF65-F5344CB8AC3E}">
        <p14:creationId xmlns:p14="http://schemas.microsoft.com/office/powerpoint/2010/main" val="2110927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789836-354C-48C1-8EB5-A8DEA6D91C32}" type="datetimeFigureOut">
              <a:rPr lang="en-US" smtClean="0"/>
              <a:t>1/17/2023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B664FB-0A58-4EE2-9FFB-AE600EA21D46}" type="slidenum">
              <a:rPr lang="en-US" smtClean="0"/>
              <a:t>‹#›</a:t>
            </a:fld>
            <a:endParaRPr lang="en-US"/>
          </a:p>
        </p:txBody>
      </p:sp>
    </p:spTree>
    <p:extLst>
      <p:ext uri="{BB962C8B-B14F-4D97-AF65-F5344CB8AC3E}">
        <p14:creationId xmlns:p14="http://schemas.microsoft.com/office/powerpoint/2010/main" val="5712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789836-354C-48C1-8EB5-A8DEA6D91C32}" type="datetimeFigureOut">
              <a:rPr lang="en-US" smtClean="0"/>
              <a:t>1/17/2023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B664FB-0A58-4EE2-9FFB-AE600EA21D46}" type="slidenum">
              <a:rPr lang="en-US" smtClean="0"/>
              <a:t>‹#›</a:t>
            </a:fld>
            <a:endParaRPr lang="en-US"/>
          </a:p>
        </p:txBody>
      </p:sp>
    </p:spTree>
    <p:extLst>
      <p:ext uri="{BB962C8B-B14F-4D97-AF65-F5344CB8AC3E}">
        <p14:creationId xmlns:p14="http://schemas.microsoft.com/office/powerpoint/2010/main" val="1941938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8789836-354C-48C1-8EB5-A8DEA6D91C32}" type="datetimeFigureOut">
              <a:rPr lang="en-US" smtClean="0"/>
              <a:t>1/17/2023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0B664FB-0A58-4EE2-9FFB-AE600EA21D46}" type="slidenum">
              <a:rPr lang="en-US" smtClean="0"/>
              <a:t>‹#›</a:t>
            </a:fld>
            <a:endParaRPr lang="en-US"/>
          </a:p>
        </p:txBody>
      </p:sp>
    </p:spTree>
    <p:extLst>
      <p:ext uri="{BB962C8B-B14F-4D97-AF65-F5344CB8AC3E}">
        <p14:creationId xmlns:p14="http://schemas.microsoft.com/office/powerpoint/2010/main" val="828053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8789836-354C-48C1-8EB5-A8DEA6D91C32}" type="datetimeFigureOut">
              <a:rPr lang="en-US" smtClean="0"/>
              <a:t>1/17/2023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0B664FB-0A58-4EE2-9FFB-AE600EA21D46}" type="slidenum">
              <a:rPr lang="en-US" smtClean="0"/>
              <a:t>‹#›</a:t>
            </a:fld>
            <a:endParaRPr lang="en-US"/>
          </a:p>
        </p:txBody>
      </p:sp>
    </p:spTree>
    <p:extLst>
      <p:ext uri="{BB962C8B-B14F-4D97-AF65-F5344CB8AC3E}">
        <p14:creationId xmlns:p14="http://schemas.microsoft.com/office/powerpoint/2010/main" val="3577043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789836-354C-48C1-8EB5-A8DEA6D91C32}" type="datetimeFigureOut">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B664FB-0A58-4EE2-9FFB-AE600EA21D46}" type="slidenum">
              <a:rPr lang="en-US" smtClean="0"/>
              <a:t>‹#›</a:t>
            </a:fld>
            <a:endParaRPr lang="en-US"/>
          </a:p>
        </p:txBody>
      </p:sp>
    </p:spTree>
    <p:extLst>
      <p:ext uri="{BB962C8B-B14F-4D97-AF65-F5344CB8AC3E}">
        <p14:creationId xmlns:p14="http://schemas.microsoft.com/office/powerpoint/2010/main" val="4185885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8789836-354C-48C1-8EB5-A8DEA6D91C32}" type="datetimeFigureOut">
              <a:rPr lang="en-US" smtClean="0"/>
              <a:t>1/17/2023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0B664FB-0A58-4EE2-9FFB-AE600EA21D46}"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07894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k12.wa.us/sites/default/files/public/studentsupport/sel/pubdocs/SELStandardsandBenchmarksOnePager.pdf" TargetMode="External"/><Relationship Id="rId2" Type="http://schemas.openxmlformats.org/officeDocument/2006/relationships/hyperlink" Target="https://www.schoolcounselor.org/getmedia/7428a787-a452-4abb-afec-d78ec77870cd/Mindsets-Behaviors.pdf"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5FE4F-FD15-4481-8691-2B7C19F54BBD}"/>
              </a:ext>
            </a:extLst>
          </p:cNvPr>
          <p:cNvSpPr>
            <a:spLocks noGrp="1"/>
          </p:cNvSpPr>
          <p:nvPr>
            <p:ph type="ctrTitle"/>
          </p:nvPr>
        </p:nvSpPr>
        <p:spPr/>
        <p:txBody>
          <a:bodyPr/>
          <a:lstStyle/>
          <a:p>
            <a:pPr algn="ctr"/>
            <a:r>
              <a:rPr lang="en-US" dirty="0"/>
              <a:t>Manson School District</a:t>
            </a:r>
          </a:p>
        </p:txBody>
      </p:sp>
      <p:sp>
        <p:nvSpPr>
          <p:cNvPr id="3" name="Subtitle 2">
            <a:extLst>
              <a:ext uri="{FF2B5EF4-FFF2-40B4-BE49-F238E27FC236}">
                <a16:creationId xmlns:a16="http://schemas.microsoft.com/office/drawing/2014/main" id="{BA741894-D9B5-4A05-A4A4-C3D96B9920D3}"/>
              </a:ext>
            </a:extLst>
          </p:cNvPr>
          <p:cNvSpPr>
            <a:spLocks noGrp="1"/>
          </p:cNvSpPr>
          <p:nvPr>
            <p:ph type="subTitle" idx="1"/>
          </p:nvPr>
        </p:nvSpPr>
        <p:spPr/>
        <p:txBody>
          <a:bodyPr/>
          <a:lstStyle/>
          <a:p>
            <a:pPr algn="ctr"/>
            <a:r>
              <a:rPr lang="en-US" dirty="0"/>
              <a:t>Comprehensive school counseling program</a:t>
            </a:r>
          </a:p>
        </p:txBody>
      </p:sp>
      <p:pic>
        <p:nvPicPr>
          <p:cNvPr id="5" name="Picture 4">
            <a:extLst>
              <a:ext uri="{FF2B5EF4-FFF2-40B4-BE49-F238E27FC236}">
                <a16:creationId xmlns:a16="http://schemas.microsoft.com/office/drawing/2014/main" id="{5F0104CF-E36A-44D1-9EA9-3484465C79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2745" y="959395"/>
            <a:ext cx="1226510" cy="1825023"/>
          </a:xfrm>
          <a:prstGeom prst="rect">
            <a:avLst/>
          </a:prstGeom>
        </p:spPr>
      </p:pic>
    </p:spTree>
    <p:extLst>
      <p:ext uri="{BB962C8B-B14F-4D97-AF65-F5344CB8AC3E}">
        <p14:creationId xmlns:p14="http://schemas.microsoft.com/office/powerpoint/2010/main" val="304380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B4745-9763-44EA-AE9B-8DCF4A7DDEC8}"/>
              </a:ext>
            </a:extLst>
          </p:cNvPr>
          <p:cNvSpPr>
            <a:spLocks noGrp="1"/>
          </p:cNvSpPr>
          <p:nvPr>
            <p:ph type="title"/>
          </p:nvPr>
        </p:nvSpPr>
        <p:spPr>
          <a:xfrm>
            <a:off x="2312886" y="614679"/>
            <a:ext cx="7562626" cy="748454"/>
          </a:xfrm>
        </p:spPr>
        <p:txBody>
          <a:bodyPr/>
          <a:lstStyle/>
          <a:p>
            <a:r>
              <a:rPr lang="en-US" b="1" dirty="0"/>
              <a:t>SUBSTITUTE SENATE BILL 5030	</a:t>
            </a:r>
          </a:p>
        </p:txBody>
      </p:sp>
      <p:sp>
        <p:nvSpPr>
          <p:cNvPr id="3" name="Content Placeholder 2">
            <a:extLst>
              <a:ext uri="{FF2B5EF4-FFF2-40B4-BE49-F238E27FC236}">
                <a16:creationId xmlns:a16="http://schemas.microsoft.com/office/drawing/2014/main" id="{C5B0C654-782A-400A-A939-F8E7E03B4C92}"/>
              </a:ext>
            </a:extLst>
          </p:cNvPr>
          <p:cNvSpPr>
            <a:spLocks noGrp="1"/>
          </p:cNvSpPr>
          <p:nvPr>
            <p:ph idx="1"/>
          </p:nvPr>
        </p:nvSpPr>
        <p:spPr>
          <a:xfrm>
            <a:off x="1371599" y="1845734"/>
            <a:ext cx="9789459" cy="4023360"/>
          </a:xfrm>
        </p:spPr>
        <p:txBody>
          <a:bodyPr>
            <a:normAutofit/>
          </a:bodyPr>
          <a:lstStyle/>
          <a:p>
            <a:pPr>
              <a:buFont typeface="Courier New" panose="02070309020205020404" pitchFamily="49" charset="0"/>
              <a:buChar char="o"/>
            </a:pPr>
            <a:r>
              <a:rPr lang="en-US" sz="2800" dirty="0"/>
              <a:t> The Washington School Counselor Association (WSCA) has been working for years to legally clarify the role of a School Counselor </a:t>
            </a:r>
          </a:p>
          <a:p>
            <a:pPr>
              <a:buFont typeface="Courier New" panose="02070309020205020404" pitchFamily="49" charset="0"/>
              <a:buChar char="o"/>
            </a:pPr>
            <a:r>
              <a:rPr lang="en-US" sz="2800" dirty="0"/>
              <a:t> As a result, in the 2021 legislative year, SSB 5030 was passed, requiring school districts across the state to develop a comprehensive school counseling program (CSCP) that will be implemented in each school.</a:t>
            </a:r>
          </a:p>
          <a:p>
            <a:pPr>
              <a:buFont typeface="Courier New" panose="02070309020205020404" pitchFamily="49" charset="0"/>
              <a:buChar char="o"/>
            </a:pPr>
            <a:r>
              <a:rPr lang="en-US" sz="2800" dirty="0"/>
              <a:t> CSCPs must address the students social/emotional, career, and academic needs and be implemented in alignment with the American School Counselor Association (ASCA) National Model.</a:t>
            </a:r>
          </a:p>
        </p:txBody>
      </p:sp>
      <p:pic>
        <p:nvPicPr>
          <p:cNvPr id="4" name="Picture 3">
            <a:extLst>
              <a:ext uri="{FF2B5EF4-FFF2-40B4-BE49-F238E27FC236}">
                <a16:creationId xmlns:a16="http://schemas.microsoft.com/office/drawing/2014/main" id="{4DA2C896-BB5C-4433-94B4-BA49A4D19C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5607" y="390073"/>
            <a:ext cx="804894" cy="1197666"/>
          </a:xfrm>
          <a:prstGeom prst="rect">
            <a:avLst/>
          </a:prstGeom>
        </p:spPr>
      </p:pic>
    </p:spTree>
    <p:extLst>
      <p:ext uri="{BB962C8B-B14F-4D97-AF65-F5344CB8AC3E}">
        <p14:creationId xmlns:p14="http://schemas.microsoft.com/office/powerpoint/2010/main" val="2240175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C9E6BBC-E3B3-40A5-A0BF-EB1F2A6DE23D}"/>
              </a:ext>
            </a:extLst>
          </p:cNvPr>
          <p:cNvSpPr/>
          <p:nvPr/>
        </p:nvSpPr>
        <p:spPr>
          <a:xfrm>
            <a:off x="528918" y="2277035"/>
            <a:ext cx="2886635" cy="305696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80BABF04-CF10-4155-9F08-DD2097950D69}"/>
              </a:ext>
            </a:extLst>
          </p:cNvPr>
          <p:cNvSpPr/>
          <p:nvPr/>
        </p:nvSpPr>
        <p:spPr>
          <a:xfrm>
            <a:off x="4652682" y="2277035"/>
            <a:ext cx="2886635" cy="3056965"/>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80D4C88-9205-4480-A326-2240E99734E0}"/>
              </a:ext>
            </a:extLst>
          </p:cNvPr>
          <p:cNvSpPr/>
          <p:nvPr/>
        </p:nvSpPr>
        <p:spPr>
          <a:xfrm>
            <a:off x="8776446" y="2277035"/>
            <a:ext cx="2886635" cy="30569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00600CA-752B-402E-9788-B878F43D862B}"/>
              </a:ext>
            </a:extLst>
          </p:cNvPr>
          <p:cNvSpPr txBox="1"/>
          <p:nvPr/>
        </p:nvSpPr>
        <p:spPr>
          <a:xfrm>
            <a:off x="663388" y="2407022"/>
            <a:ext cx="2608730" cy="2677656"/>
          </a:xfrm>
          <a:prstGeom prst="rect">
            <a:avLst/>
          </a:prstGeom>
          <a:noFill/>
        </p:spPr>
        <p:txBody>
          <a:bodyPr wrap="square" rtlCol="0">
            <a:spAutoFit/>
          </a:bodyPr>
          <a:lstStyle/>
          <a:p>
            <a:pPr algn="ctr"/>
            <a:r>
              <a:rPr lang="en-US" sz="2400" b="1" dirty="0"/>
              <a:t>2021-22</a:t>
            </a:r>
          </a:p>
          <a:p>
            <a:endParaRPr lang="en-US" sz="2400" dirty="0"/>
          </a:p>
          <a:p>
            <a:r>
              <a:rPr lang="en-US" sz="2400" dirty="0"/>
              <a:t>All School Districts </a:t>
            </a:r>
            <a:r>
              <a:rPr lang="en-US" sz="2400" b="1" dirty="0"/>
              <a:t>begin drafting </a:t>
            </a:r>
            <a:r>
              <a:rPr lang="en-US" sz="2400" dirty="0"/>
              <a:t>a comprehensive school counseling program (CSCP)</a:t>
            </a:r>
          </a:p>
        </p:txBody>
      </p:sp>
      <p:sp>
        <p:nvSpPr>
          <p:cNvPr id="8" name="TextBox 7">
            <a:extLst>
              <a:ext uri="{FF2B5EF4-FFF2-40B4-BE49-F238E27FC236}">
                <a16:creationId xmlns:a16="http://schemas.microsoft.com/office/drawing/2014/main" id="{8558ED25-A99C-4B2B-9FF6-595489CE910F}"/>
              </a:ext>
            </a:extLst>
          </p:cNvPr>
          <p:cNvSpPr txBox="1"/>
          <p:nvPr/>
        </p:nvSpPr>
        <p:spPr>
          <a:xfrm>
            <a:off x="4791634" y="2407021"/>
            <a:ext cx="2608730" cy="1908215"/>
          </a:xfrm>
          <a:prstGeom prst="rect">
            <a:avLst/>
          </a:prstGeom>
          <a:noFill/>
        </p:spPr>
        <p:txBody>
          <a:bodyPr wrap="square" rtlCol="0">
            <a:spAutoFit/>
          </a:bodyPr>
          <a:lstStyle/>
          <a:p>
            <a:pPr algn="ctr"/>
            <a:r>
              <a:rPr lang="en-US" sz="2400" b="1" dirty="0"/>
              <a:t>2022-23</a:t>
            </a:r>
          </a:p>
          <a:p>
            <a:endParaRPr lang="en-US" sz="2400" dirty="0"/>
          </a:p>
          <a:p>
            <a:r>
              <a:rPr lang="en-US" sz="2400" dirty="0"/>
              <a:t>All School Districts </a:t>
            </a:r>
            <a:r>
              <a:rPr lang="en-US" sz="2200" b="1" dirty="0"/>
              <a:t>begin implementing  </a:t>
            </a:r>
            <a:r>
              <a:rPr lang="en-US" sz="2400" dirty="0"/>
              <a:t>their CSCP</a:t>
            </a:r>
          </a:p>
        </p:txBody>
      </p:sp>
      <p:sp>
        <p:nvSpPr>
          <p:cNvPr id="9" name="TextBox 8">
            <a:extLst>
              <a:ext uri="{FF2B5EF4-FFF2-40B4-BE49-F238E27FC236}">
                <a16:creationId xmlns:a16="http://schemas.microsoft.com/office/drawing/2014/main" id="{FE95F474-F2C1-4E92-92D8-41A78C47A7D5}"/>
              </a:ext>
            </a:extLst>
          </p:cNvPr>
          <p:cNvSpPr txBox="1"/>
          <p:nvPr/>
        </p:nvSpPr>
        <p:spPr>
          <a:xfrm>
            <a:off x="8915398" y="2407021"/>
            <a:ext cx="2608730" cy="2308324"/>
          </a:xfrm>
          <a:prstGeom prst="rect">
            <a:avLst/>
          </a:prstGeom>
          <a:noFill/>
        </p:spPr>
        <p:txBody>
          <a:bodyPr wrap="square" rtlCol="0">
            <a:spAutoFit/>
          </a:bodyPr>
          <a:lstStyle/>
          <a:p>
            <a:pPr algn="ctr"/>
            <a:r>
              <a:rPr lang="en-US" sz="2400" b="1" dirty="0"/>
              <a:t>2023-24</a:t>
            </a:r>
          </a:p>
          <a:p>
            <a:endParaRPr lang="en-US" sz="2400" dirty="0"/>
          </a:p>
          <a:p>
            <a:r>
              <a:rPr lang="en-US" sz="2400" dirty="0"/>
              <a:t>All School Districts </a:t>
            </a:r>
            <a:r>
              <a:rPr lang="en-US" sz="2400" b="1" dirty="0"/>
              <a:t>deliver</a:t>
            </a:r>
            <a:r>
              <a:rPr lang="en-US" sz="2400" dirty="0"/>
              <a:t> their                          </a:t>
            </a:r>
            <a:r>
              <a:rPr lang="en-US" sz="2400" b="1" dirty="0"/>
              <a:t>fully</a:t>
            </a:r>
            <a:r>
              <a:rPr lang="en-US" sz="2400" dirty="0"/>
              <a:t> </a:t>
            </a:r>
            <a:r>
              <a:rPr lang="en-US" sz="2400" b="1" dirty="0"/>
              <a:t>implemented</a:t>
            </a:r>
            <a:r>
              <a:rPr lang="en-US" sz="2400" dirty="0"/>
              <a:t> CSCP</a:t>
            </a:r>
          </a:p>
        </p:txBody>
      </p:sp>
      <p:cxnSp>
        <p:nvCxnSpPr>
          <p:cNvPr id="11" name="Straight Arrow Connector 10">
            <a:extLst>
              <a:ext uri="{FF2B5EF4-FFF2-40B4-BE49-F238E27FC236}">
                <a16:creationId xmlns:a16="http://schemas.microsoft.com/office/drawing/2014/main" id="{7BF77A6C-FE49-48C1-9C00-9184688A0A8D}"/>
              </a:ext>
            </a:extLst>
          </p:cNvPr>
          <p:cNvCxnSpPr/>
          <p:nvPr/>
        </p:nvCxnSpPr>
        <p:spPr>
          <a:xfrm>
            <a:off x="3550023" y="3745850"/>
            <a:ext cx="87854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9E5CF4AD-68BB-487B-B040-790D7F972567}"/>
              </a:ext>
            </a:extLst>
          </p:cNvPr>
          <p:cNvCxnSpPr/>
          <p:nvPr/>
        </p:nvCxnSpPr>
        <p:spPr>
          <a:xfrm>
            <a:off x="7718611" y="3735489"/>
            <a:ext cx="87854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itle 1">
            <a:extLst>
              <a:ext uri="{FF2B5EF4-FFF2-40B4-BE49-F238E27FC236}">
                <a16:creationId xmlns:a16="http://schemas.microsoft.com/office/drawing/2014/main" id="{6815A9BD-95AD-4B11-9B06-811B61A8B0C6}"/>
              </a:ext>
            </a:extLst>
          </p:cNvPr>
          <p:cNvSpPr>
            <a:spLocks noGrp="1"/>
          </p:cNvSpPr>
          <p:nvPr>
            <p:ph type="title"/>
          </p:nvPr>
        </p:nvSpPr>
        <p:spPr>
          <a:xfrm>
            <a:off x="2312886" y="614679"/>
            <a:ext cx="7673796" cy="748454"/>
          </a:xfrm>
        </p:spPr>
        <p:txBody>
          <a:bodyPr>
            <a:normAutofit/>
          </a:bodyPr>
          <a:lstStyle/>
          <a:p>
            <a:r>
              <a:rPr lang="en-US" b="1" dirty="0"/>
              <a:t>TIMELINE OF IMPLEMENTATION</a:t>
            </a:r>
          </a:p>
        </p:txBody>
      </p:sp>
      <p:pic>
        <p:nvPicPr>
          <p:cNvPr id="19" name="Picture 18">
            <a:extLst>
              <a:ext uri="{FF2B5EF4-FFF2-40B4-BE49-F238E27FC236}">
                <a16:creationId xmlns:a16="http://schemas.microsoft.com/office/drawing/2014/main" id="{0F9C519F-1D96-4C42-AD92-AADBB7EF43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5607" y="390073"/>
            <a:ext cx="804894" cy="1197666"/>
          </a:xfrm>
          <a:prstGeom prst="rect">
            <a:avLst/>
          </a:prstGeom>
        </p:spPr>
      </p:pic>
    </p:spTree>
    <p:extLst>
      <p:ext uri="{BB962C8B-B14F-4D97-AF65-F5344CB8AC3E}">
        <p14:creationId xmlns:p14="http://schemas.microsoft.com/office/powerpoint/2010/main" val="1247033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4447E2-B6D8-4C3B-9C3A-333EA427B1B2}"/>
              </a:ext>
            </a:extLst>
          </p:cNvPr>
          <p:cNvSpPr>
            <a:spLocks noGrp="1"/>
          </p:cNvSpPr>
          <p:nvPr>
            <p:ph idx="1"/>
          </p:nvPr>
        </p:nvSpPr>
        <p:spPr/>
        <p:txBody>
          <a:bodyPr>
            <a:normAutofit/>
          </a:bodyPr>
          <a:lstStyle/>
          <a:p>
            <a:endParaRPr lang="en-US" sz="800" dirty="0"/>
          </a:p>
          <a:p>
            <a:r>
              <a:rPr lang="en-US" sz="2400" dirty="0"/>
              <a:t>1. Alignment with Washington State &amp; National Standards </a:t>
            </a:r>
          </a:p>
          <a:p>
            <a:endParaRPr lang="en-US" sz="2400" dirty="0"/>
          </a:p>
          <a:p>
            <a:r>
              <a:rPr lang="en-US" sz="2400" dirty="0"/>
              <a:t>2. Provide a process for identifying students needs </a:t>
            </a:r>
          </a:p>
          <a:p>
            <a:endParaRPr lang="en-US" sz="2400" dirty="0"/>
          </a:p>
          <a:p>
            <a:r>
              <a:rPr lang="en-US" sz="2400" dirty="0"/>
              <a:t>3. Explain how direct &amp; indirect services will be delivered </a:t>
            </a:r>
          </a:p>
          <a:p>
            <a:endParaRPr lang="en-US" sz="2400" dirty="0"/>
          </a:p>
          <a:p>
            <a:r>
              <a:rPr lang="en-US" sz="2400" dirty="0"/>
              <a:t>4. Establish an annual review &amp; assessment process</a:t>
            </a:r>
          </a:p>
        </p:txBody>
      </p:sp>
      <p:sp>
        <p:nvSpPr>
          <p:cNvPr id="6" name="Title 1">
            <a:extLst>
              <a:ext uri="{FF2B5EF4-FFF2-40B4-BE49-F238E27FC236}">
                <a16:creationId xmlns:a16="http://schemas.microsoft.com/office/drawing/2014/main" id="{3DA03CDA-9615-4218-B04B-563B454B8AEC}"/>
              </a:ext>
            </a:extLst>
          </p:cNvPr>
          <p:cNvSpPr>
            <a:spLocks noGrp="1"/>
          </p:cNvSpPr>
          <p:nvPr>
            <p:ph type="title"/>
          </p:nvPr>
        </p:nvSpPr>
        <p:spPr>
          <a:xfrm>
            <a:off x="2312886" y="614679"/>
            <a:ext cx="8842794" cy="748454"/>
          </a:xfrm>
        </p:spPr>
        <p:txBody>
          <a:bodyPr>
            <a:normAutofit fontScale="90000"/>
          </a:bodyPr>
          <a:lstStyle/>
          <a:p>
            <a:r>
              <a:rPr lang="en-US" b="1" dirty="0"/>
              <a:t>4 REQUIRED COMPONENTS OF SSB 5030</a:t>
            </a:r>
          </a:p>
        </p:txBody>
      </p:sp>
      <p:pic>
        <p:nvPicPr>
          <p:cNvPr id="7" name="Picture 6">
            <a:extLst>
              <a:ext uri="{FF2B5EF4-FFF2-40B4-BE49-F238E27FC236}">
                <a16:creationId xmlns:a16="http://schemas.microsoft.com/office/drawing/2014/main" id="{FC89CFC1-B3F8-48A0-9E40-AEAD4BC07F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5607" y="390073"/>
            <a:ext cx="804894" cy="1197666"/>
          </a:xfrm>
          <a:prstGeom prst="rect">
            <a:avLst/>
          </a:prstGeom>
        </p:spPr>
      </p:pic>
    </p:spTree>
    <p:extLst>
      <p:ext uri="{BB962C8B-B14F-4D97-AF65-F5344CB8AC3E}">
        <p14:creationId xmlns:p14="http://schemas.microsoft.com/office/powerpoint/2010/main" val="7121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C24A73-B145-4D62-AFD0-87E1E25099FB}"/>
              </a:ext>
            </a:extLst>
          </p:cNvPr>
          <p:cNvSpPr>
            <a:spLocks noGrp="1"/>
          </p:cNvSpPr>
          <p:nvPr>
            <p:ph idx="1"/>
          </p:nvPr>
        </p:nvSpPr>
        <p:spPr/>
        <p:txBody>
          <a:bodyPr>
            <a:normAutofit lnSpcReduction="10000"/>
          </a:bodyPr>
          <a:lstStyle/>
          <a:p>
            <a:pPr>
              <a:lnSpc>
                <a:spcPct val="150000"/>
              </a:lnSpc>
              <a:buFont typeface="Courier New" panose="02070309020205020404" pitchFamily="49" charset="0"/>
              <a:buChar char="o"/>
            </a:pPr>
            <a:r>
              <a:rPr lang="en-US" sz="2800" dirty="0"/>
              <a:t> The Manson School District School Counselors have collaborated and developed a district wide, comprehensive school counseling program to be implemented in each building. </a:t>
            </a:r>
          </a:p>
          <a:p>
            <a:pPr>
              <a:lnSpc>
                <a:spcPct val="150000"/>
              </a:lnSpc>
              <a:buFont typeface="Courier New" panose="02070309020205020404" pitchFamily="49" charset="0"/>
              <a:buChar char="o"/>
            </a:pPr>
            <a:r>
              <a:rPr lang="en-US" sz="2800" dirty="0"/>
              <a:t> We are seeking board approval to implement this CSCP plan for the 2022-23 school year. The following slides outline our plan &amp; highlights how each essential component will be addressed.</a:t>
            </a:r>
          </a:p>
        </p:txBody>
      </p:sp>
      <p:sp>
        <p:nvSpPr>
          <p:cNvPr id="6" name="Title 1">
            <a:extLst>
              <a:ext uri="{FF2B5EF4-FFF2-40B4-BE49-F238E27FC236}">
                <a16:creationId xmlns:a16="http://schemas.microsoft.com/office/drawing/2014/main" id="{885BA4B4-C1D6-47E5-8C0E-A6E8DEC5851B}"/>
              </a:ext>
            </a:extLst>
          </p:cNvPr>
          <p:cNvSpPr>
            <a:spLocks noGrp="1"/>
          </p:cNvSpPr>
          <p:nvPr>
            <p:ph type="title"/>
          </p:nvPr>
        </p:nvSpPr>
        <p:spPr>
          <a:xfrm>
            <a:off x="2312886" y="614679"/>
            <a:ext cx="7673796" cy="748454"/>
          </a:xfrm>
        </p:spPr>
        <p:txBody>
          <a:bodyPr>
            <a:normAutofit/>
          </a:bodyPr>
          <a:lstStyle/>
          <a:p>
            <a:r>
              <a:rPr lang="en-US" b="1" dirty="0"/>
              <a:t>WHERE ARE WE?</a:t>
            </a:r>
          </a:p>
        </p:txBody>
      </p:sp>
      <p:pic>
        <p:nvPicPr>
          <p:cNvPr id="7" name="Picture 6">
            <a:extLst>
              <a:ext uri="{FF2B5EF4-FFF2-40B4-BE49-F238E27FC236}">
                <a16:creationId xmlns:a16="http://schemas.microsoft.com/office/drawing/2014/main" id="{1ED11A23-5293-43DB-8EE6-2FB1CE2838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5607" y="390073"/>
            <a:ext cx="804894" cy="1197666"/>
          </a:xfrm>
          <a:prstGeom prst="rect">
            <a:avLst/>
          </a:prstGeom>
        </p:spPr>
      </p:pic>
    </p:spTree>
    <p:extLst>
      <p:ext uri="{BB962C8B-B14F-4D97-AF65-F5344CB8AC3E}">
        <p14:creationId xmlns:p14="http://schemas.microsoft.com/office/powerpoint/2010/main" val="931508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A82FBC-8681-45B5-8A50-6D379364369D}"/>
              </a:ext>
            </a:extLst>
          </p:cNvPr>
          <p:cNvSpPr>
            <a:spLocks noGrp="1"/>
          </p:cNvSpPr>
          <p:nvPr>
            <p:ph idx="1"/>
          </p:nvPr>
        </p:nvSpPr>
        <p:spPr/>
        <p:txBody>
          <a:bodyPr>
            <a:noAutofit/>
          </a:bodyPr>
          <a:lstStyle/>
          <a:p>
            <a:pPr lvl="1">
              <a:buFont typeface="Courier New" panose="02070309020205020404" pitchFamily="49" charset="0"/>
              <a:buChar char="o"/>
            </a:pPr>
            <a:r>
              <a:rPr lang="en-US" sz="2400" dirty="0"/>
              <a:t> </a:t>
            </a:r>
            <a:r>
              <a:rPr lang="en-US" sz="2200" dirty="0"/>
              <a:t>The Manson School District Comprehensive School Counseling Program was developed in alignment with:</a:t>
            </a:r>
          </a:p>
          <a:p>
            <a:pPr marL="201168" lvl="1" indent="0">
              <a:lnSpc>
                <a:spcPct val="150000"/>
              </a:lnSpc>
              <a:buNone/>
            </a:pPr>
            <a:r>
              <a:rPr lang="en-US" sz="2200" dirty="0"/>
              <a:t>	- </a:t>
            </a:r>
            <a:r>
              <a:rPr lang="en-US" sz="2200" dirty="0">
                <a:hlinkClick r:id="rId2"/>
              </a:rPr>
              <a:t>American School Counselor Association’s Standards for Student Success</a:t>
            </a:r>
            <a:endParaRPr lang="en-US" sz="2200" dirty="0"/>
          </a:p>
          <a:p>
            <a:pPr marL="201168" lvl="1" indent="0">
              <a:lnSpc>
                <a:spcPct val="150000"/>
              </a:lnSpc>
              <a:buNone/>
            </a:pPr>
            <a:r>
              <a:rPr lang="en-US" sz="2200" dirty="0"/>
              <a:t>	- </a:t>
            </a:r>
            <a:r>
              <a:rPr lang="en-US" sz="2200" dirty="0">
                <a:hlinkClick r:id="rId3"/>
              </a:rPr>
              <a:t>Washington’s OSPI SEL Standards</a:t>
            </a:r>
            <a:endParaRPr lang="en-US" sz="2200" dirty="0"/>
          </a:p>
          <a:p>
            <a:pPr marL="201168" lvl="1" indent="0">
              <a:lnSpc>
                <a:spcPct val="150000"/>
              </a:lnSpc>
              <a:buNone/>
            </a:pPr>
            <a:r>
              <a:rPr lang="en-US" sz="2200" dirty="0"/>
              <a:t>	- MTSS Framework (Tier 1, 2 &amp; 3 interventions provided)</a:t>
            </a:r>
          </a:p>
          <a:p>
            <a:pPr marL="201168" lvl="1" indent="0">
              <a:lnSpc>
                <a:spcPct val="150000"/>
              </a:lnSpc>
              <a:buNone/>
            </a:pPr>
            <a:r>
              <a:rPr lang="en-US" sz="2200" dirty="0"/>
              <a:t>	- Manson School District’s Board Ends Policies </a:t>
            </a:r>
          </a:p>
          <a:p>
            <a:pPr marL="201168" lvl="1" indent="0">
              <a:lnSpc>
                <a:spcPct val="150000"/>
              </a:lnSpc>
              <a:buNone/>
            </a:pPr>
            <a:endParaRPr lang="en-US" sz="500" dirty="0"/>
          </a:p>
          <a:p>
            <a:pPr lvl="1">
              <a:buFont typeface="Courier New" panose="02070309020205020404" pitchFamily="49" charset="0"/>
              <a:buChar char="o"/>
            </a:pPr>
            <a:r>
              <a:rPr lang="en-US" sz="2200" dirty="0"/>
              <a:t> The implementation of these standards ensures that all school counselors in the district are addressing the </a:t>
            </a:r>
            <a:r>
              <a:rPr lang="en-US" sz="2200" b="1" dirty="0"/>
              <a:t>social/emotional</a:t>
            </a:r>
            <a:r>
              <a:rPr lang="en-US" sz="2200" dirty="0"/>
              <a:t>, </a:t>
            </a:r>
            <a:r>
              <a:rPr lang="en-US" sz="2200" b="1" dirty="0"/>
              <a:t>career</a:t>
            </a:r>
            <a:r>
              <a:rPr lang="en-US" sz="2200" dirty="0"/>
              <a:t>, and </a:t>
            </a:r>
            <a:r>
              <a:rPr lang="en-US" sz="2200" b="1" dirty="0"/>
              <a:t>academic</a:t>
            </a:r>
            <a:r>
              <a:rPr lang="en-US" sz="2200" dirty="0"/>
              <a:t> needs of our students at a developmentally appropriate level.</a:t>
            </a:r>
          </a:p>
          <a:p>
            <a:pPr marL="201168" lvl="1" indent="0">
              <a:buNone/>
            </a:pPr>
            <a:endParaRPr lang="en-US" sz="2400" dirty="0"/>
          </a:p>
        </p:txBody>
      </p:sp>
      <p:sp>
        <p:nvSpPr>
          <p:cNvPr id="8" name="Title 1">
            <a:extLst>
              <a:ext uri="{FF2B5EF4-FFF2-40B4-BE49-F238E27FC236}">
                <a16:creationId xmlns:a16="http://schemas.microsoft.com/office/drawing/2014/main" id="{33EACB6B-C569-43DD-98A1-68B5548465CF}"/>
              </a:ext>
            </a:extLst>
          </p:cNvPr>
          <p:cNvSpPr>
            <a:spLocks noGrp="1"/>
          </p:cNvSpPr>
          <p:nvPr>
            <p:ph type="title"/>
          </p:nvPr>
        </p:nvSpPr>
        <p:spPr>
          <a:xfrm>
            <a:off x="2312886" y="614679"/>
            <a:ext cx="7673796" cy="748454"/>
          </a:xfrm>
        </p:spPr>
        <p:txBody>
          <a:bodyPr>
            <a:normAutofit fontScale="90000"/>
          </a:bodyPr>
          <a:lstStyle/>
          <a:p>
            <a:r>
              <a:rPr lang="en-US" b="1" dirty="0"/>
              <a:t>#1: ALIGNMENT WITH STANDARDS</a:t>
            </a:r>
          </a:p>
        </p:txBody>
      </p:sp>
      <p:pic>
        <p:nvPicPr>
          <p:cNvPr id="9" name="Picture 8">
            <a:extLst>
              <a:ext uri="{FF2B5EF4-FFF2-40B4-BE49-F238E27FC236}">
                <a16:creationId xmlns:a16="http://schemas.microsoft.com/office/drawing/2014/main" id="{4A81ADD1-F649-453B-9E81-6354633094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15607" y="390073"/>
            <a:ext cx="804894" cy="1197666"/>
          </a:xfrm>
          <a:prstGeom prst="rect">
            <a:avLst/>
          </a:prstGeom>
        </p:spPr>
      </p:pic>
    </p:spTree>
    <p:extLst>
      <p:ext uri="{BB962C8B-B14F-4D97-AF65-F5344CB8AC3E}">
        <p14:creationId xmlns:p14="http://schemas.microsoft.com/office/powerpoint/2010/main" val="387911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A82FBC-8681-45B5-8A50-6D379364369D}"/>
              </a:ext>
            </a:extLst>
          </p:cNvPr>
          <p:cNvSpPr>
            <a:spLocks noGrp="1"/>
          </p:cNvSpPr>
          <p:nvPr>
            <p:ph idx="1"/>
          </p:nvPr>
        </p:nvSpPr>
        <p:spPr/>
        <p:txBody>
          <a:bodyPr>
            <a:normAutofit/>
          </a:bodyPr>
          <a:lstStyle/>
          <a:p>
            <a:endParaRPr lang="en-US" sz="2400" dirty="0"/>
          </a:p>
          <a:p>
            <a:pPr>
              <a:buFont typeface="Courier New" panose="02070309020205020404" pitchFamily="49" charset="0"/>
              <a:buChar char="o"/>
            </a:pPr>
            <a:r>
              <a:rPr lang="en-US" sz="2400" dirty="0"/>
              <a:t> Manson SD’s CSCP ensures that data is collected and analyzed annually to better understand the specific needs of our students and guide the services delivered.</a:t>
            </a:r>
          </a:p>
          <a:p>
            <a:pPr lvl="1">
              <a:buFont typeface="Courier New" panose="02070309020205020404" pitchFamily="49" charset="0"/>
              <a:buChar char="o"/>
            </a:pPr>
            <a:r>
              <a:rPr lang="en-US" sz="2200" i="1" dirty="0"/>
              <a:t> Examples of data: attendance, grades, discipline, assessment, SEL screener, </a:t>
            </a:r>
            <a:r>
              <a:rPr lang="en-US" sz="2200" i="1" dirty="0" err="1"/>
              <a:t>etc</a:t>
            </a:r>
            <a:endParaRPr lang="en-US" sz="2200" i="1" dirty="0"/>
          </a:p>
          <a:p>
            <a:pPr marL="0" indent="0">
              <a:buNone/>
            </a:pPr>
            <a:endParaRPr lang="en-US" sz="2400" i="1" dirty="0"/>
          </a:p>
          <a:p>
            <a:pPr>
              <a:buFont typeface="Courier New" panose="02070309020205020404" pitchFamily="49" charset="0"/>
              <a:buChar char="o"/>
            </a:pPr>
            <a:r>
              <a:rPr lang="en-US" sz="2400" i="1" dirty="0"/>
              <a:t> </a:t>
            </a:r>
            <a:r>
              <a:rPr lang="en-US" sz="2400" dirty="0"/>
              <a:t>School counselors will maintain program results data as well. This will help guide us in understanding the gaps in our programming as well as what might need to be changed to better meet the needs of PK-12 Manson students.</a:t>
            </a:r>
          </a:p>
        </p:txBody>
      </p:sp>
      <p:sp>
        <p:nvSpPr>
          <p:cNvPr id="6" name="Title 1">
            <a:extLst>
              <a:ext uri="{FF2B5EF4-FFF2-40B4-BE49-F238E27FC236}">
                <a16:creationId xmlns:a16="http://schemas.microsoft.com/office/drawing/2014/main" id="{13E366CB-7C49-4E58-8E6E-A712B272CD95}"/>
              </a:ext>
            </a:extLst>
          </p:cNvPr>
          <p:cNvSpPr>
            <a:spLocks noGrp="1"/>
          </p:cNvSpPr>
          <p:nvPr>
            <p:ph type="title"/>
          </p:nvPr>
        </p:nvSpPr>
        <p:spPr>
          <a:xfrm>
            <a:off x="2312886" y="614679"/>
            <a:ext cx="7673796" cy="748454"/>
          </a:xfrm>
        </p:spPr>
        <p:txBody>
          <a:bodyPr>
            <a:normAutofit/>
          </a:bodyPr>
          <a:lstStyle/>
          <a:p>
            <a:r>
              <a:rPr lang="en-US" b="1" dirty="0"/>
              <a:t>#2: IDENTIFY STUDENT NEEDS</a:t>
            </a:r>
          </a:p>
        </p:txBody>
      </p:sp>
      <p:pic>
        <p:nvPicPr>
          <p:cNvPr id="7" name="Picture 6">
            <a:extLst>
              <a:ext uri="{FF2B5EF4-FFF2-40B4-BE49-F238E27FC236}">
                <a16:creationId xmlns:a16="http://schemas.microsoft.com/office/drawing/2014/main" id="{A4E710C0-FC4F-45A5-ABA6-84F3D5620A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5607" y="390073"/>
            <a:ext cx="804894" cy="1197666"/>
          </a:xfrm>
          <a:prstGeom prst="rect">
            <a:avLst/>
          </a:prstGeom>
        </p:spPr>
      </p:pic>
    </p:spTree>
    <p:extLst>
      <p:ext uri="{BB962C8B-B14F-4D97-AF65-F5344CB8AC3E}">
        <p14:creationId xmlns:p14="http://schemas.microsoft.com/office/powerpoint/2010/main" val="2296765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A82FBC-8681-45B5-8A50-6D379364369D}"/>
              </a:ext>
            </a:extLst>
          </p:cNvPr>
          <p:cNvSpPr>
            <a:spLocks noGrp="1"/>
          </p:cNvSpPr>
          <p:nvPr>
            <p:ph idx="1"/>
          </p:nvPr>
        </p:nvSpPr>
        <p:spPr>
          <a:xfrm>
            <a:off x="1097280" y="1845733"/>
            <a:ext cx="10058400" cy="1450757"/>
          </a:xfrm>
        </p:spPr>
        <p:txBody>
          <a:bodyPr>
            <a:noAutofit/>
          </a:bodyPr>
          <a:lstStyle/>
          <a:p>
            <a:pPr>
              <a:buFont typeface="Courier New" panose="02070309020205020404" pitchFamily="49" charset="0"/>
              <a:buChar char="o"/>
            </a:pPr>
            <a:r>
              <a:rPr lang="en-US" sz="2400" dirty="0"/>
              <a:t> Direct and Indirect services will be delivered through a Multi-Tiered System of Supports with evidence-based practices and communication with stakeholders. </a:t>
            </a:r>
          </a:p>
          <a:p>
            <a:pPr>
              <a:buFont typeface="Courier New" panose="02070309020205020404" pitchFamily="49" charset="0"/>
              <a:buChar char="o"/>
            </a:pPr>
            <a:r>
              <a:rPr lang="en-US" sz="2400" dirty="0"/>
              <a:t> SSB 5030 states that </a:t>
            </a:r>
            <a:r>
              <a:rPr lang="en-US" sz="2400" b="1" dirty="0"/>
              <a:t>80% of a school counselor’s time</a:t>
            </a:r>
            <a:r>
              <a:rPr lang="en-US" sz="2400" dirty="0"/>
              <a:t> should be spent </a:t>
            </a:r>
            <a:r>
              <a:rPr lang="en-US" sz="2400" b="1" dirty="0"/>
              <a:t>delivering direct &amp; indirect services</a:t>
            </a:r>
            <a:r>
              <a:rPr lang="en-US" sz="2400" dirty="0"/>
              <a:t>:</a:t>
            </a:r>
          </a:p>
        </p:txBody>
      </p:sp>
      <p:graphicFrame>
        <p:nvGraphicFramePr>
          <p:cNvPr id="4" name="Table 4">
            <a:extLst>
              <a:ext uri="{FF2B5EF4-FFF2-40B4-BE49-F238E27FC236}">
                <a16:creationId xmlns:a16="http://schemas.microsoft.com/office/drawing/2014/main" id="{2BBACB8E-F9D4-418F-992C-9E8268C4CADC}"/>
              </a:ext>
            </a:extLst>
          </p:cNvPr>
          <p:cNvGraphicFramePr>
            <a:graphicFrameLocks noGrp="1"/>
          </p:cNvGraphicFramePr>
          <p:nvPr>
            <p:extLst>
              <p:ext uri="{D42A27DB-BD31-4B8C-83A1-F6EECF244321}">
                <p14:modId xmlns:p14="http://schemas.microsoft.com/office/powerpoint/2010/main" val="2178419320"/>
              </p:ext>
            </p:extLst>
          </p:nvPr>
        </p:nvGraphicFramePr>
        <p:xfrm>
          <a:off x="2490694" y="3541037"/>
          <a:ext cx="7210612" cy="2626628"/>
        </p:xfrm>
        <a:graphic>
          <a:graphicData uri="http://schemas.openxmlformats.org/drawingml/2006/table">
            <a:tbl>
              <a:tblPr firstRow="1" bandRow="1">
                <a:tableStyleId>{5C22544A-7EE6-4342-B048-85BDC9FD1C3A}</a:tableStyleId>
              </a:tblPr>
              <a:tblGrid>
                <a:gridCol w="3605306">
                  <a:extLst>
                    <a:ext uri="{9D8B030D-6E8A-4147-A177-3AD203B41FA5}">
                      <a16:colId xmlns:a16="http://schemas.microsoft.com/office/drawing/2014/main" val="12033035"/>
                    </a:ext>
                  </a:extLst>
                </a:gridCol>
                <a:gridCol w="3605306">
                  <a:extLst>
                    <a:ext uri="{9D8B030D-6E8A-4147-A177-3AD203B41FA5}">
                      <a16:colId xmlns:a16="http://schemas.microsoft.com/office/drawing/2014/main" val="3657630354"/>
                    </a:ext>
                  </a:extLst>
                </a:gridCol>
              </a:tblGrid>
              <a:tr h="656657">
                <a:tc>
                  <a:txBody>
                    <a:bodyPr/>
                    <a:lstStyle/>
                    <a:p>
                      <a:pPr algn="ctr"/>
                      <a:r>
                        <a:rPr lang="en-US" sz="2400" dirty="0"/>
                        <a:t>Direct Services</a:t>
                      </a:r>
                    </a:p>
                  </a:txBody>
                  <a:tcPr anchor="ctr">
                    <a:solidFill>
                      <a:schemeClr val="tx2"/>
                    </a:solidFill>
                  </a:tcPr>
                </a:tc>
                <a:tc>
                  <a:txBody>
                    <a:bodyPr/>
                    <a:lstStyle/>
                    <a:p>
                      <a:pPr algn="ctr"/>
                      <a:r>
                        <a:rPr lang="en-US" sz="2400" dirty="0"/>
                        <a:t>Indirect Services</a:t>
                      </a:r>
                    </a:p>
                  </a:txBody>
                  <a:tcPr anchor="ctr">
                    <a:solidFill>
                      <a:schemeClr val="accent2"/>
                    </a:solidFill>
                  </a:tcPr>
                </a:tc>
                <a:extLst>
                  <a:ext uri="{0D108BD9-81ED-4DB2-BD59-A6C34878D82A}">
                    <a16:rowId xmlns:a16="http://schemas.microsoft.com/office/drawing/2014/main" val="738752282"/>
                  </a:ext>
                </a:extLst>
              </a:tr>
              <a:tr h="656657">
                <a:tc>
                  <a:txBody>
                    <a:bodyPr/>
                    <a:lstStyle/>
                    <a:p>
                      <a:pPr algn="ctr"/>
                      <a:r>
                        <a:rPr lang="en-US" sz="2400" dirty="0"/>
                        <a:t>Instruction</a:t>
                      </a:r>
                    </a:p>
                  </a:txBody>
                  <a:tcPr anchor="ctr">
                    <a:solidFill>
                      <a:schemeClr val="tx2">
                        <a:lumMod val="20000"/>
                        <a:lumOff val="80000"/>
                      </a:schemeClr>
                    </a:solidFill>
                  </a:tcPr>
                </a:tc>
                <a:tc>
                  <a:txBody>
                    <a:bodyPr/>
                    <a:lstStyle/>
                    <a:p>
                      <a:pPr algn="ctr"/>
                      <a:r>
                        <a:rPr lang="en-US" sz="2400" dirty="0"/>
                        <a:t>Consultation</a:t>
                      </a:r>
                    </a:p>
                  </a:txBody>
                  <a:tcPr anchor="ctr">
                    <a:solidFill>
                      <a:schemeClr val="accent2">
                        <a:lumMod val="20000"/>
                        <a:lumOff val="80000"/>
                      </a:schemeClr>
                    </a:solidFill>
                  </a:tcPr>
                </a:tc>
                <a:extLst>
                  <a:ext uri="{0D108BD9-81ED-4DB2-BD59-A6C34878D82A}">
                    <a16:rowId xmlns:a16="http://schemas.microsoft.com/office/drawing/2014/main" val="3299232074"/>
                  </a:ext>
                </a:extLst>
              </a:tr>
              <a:tr h="656657">
                <a:tc>
                  <a:txBody>
                    <a:bodyPr/>
                    <a:lstStyle/>
                    <a:p>
                      <a:pPr algn="ctr"/>
                      <a:r>
                        <a:rPr lang="en-US" sz="2400" dirty="0"/>
                        <a:t>Appraisal &amp; Advisement</a:t>
                      </a:r>
                    </a:p>
                  </a:txBody>
                  <a:tcPr anchor="ctr">
                    <a:solidFill>
                      <a:schemeClr val="tx2">
                        <a:lumMod val="20000"/>
                        <a:lumOff val="80000"/>
                      </a:schemeClr>
                    </a:solidFill>
                  </a:tcPr>
                </a:tc>
                <a:tc>
                  <a:txBody>
                    <a:bodyPr/>
                    <a:lstStyle/>
                    <a:p>
                      <a:pPr algn="ctr"/>
                      <a:r>
                        <a:rPr lang="en-US" sz="2400" dirty="0"/>
                        <a:t>Collaboration</a:t>
                      </a:r>
                    </a:p>
                  </a:txBody>
                  <a:tcPr anchor="ctr">
                    <a:solidFill>
                      <a:schemeClr val="accent2">
                        <a:lumMod val="20000"/>
                        <a:lumOff val="80000"/>
                      </a:schemeClr>
                    </a:solidFill>
                  </a:tcPr>
                </a:tc>
                <a:extLst>
                  <a:ext uri="{0D108BD9-81ED-4DB2-BD59-A6C34878D82A}">
                    <a16:rowId xmlns:a16="http://schemas.microsoft.com/office/drawing/2014/main" val="133703026"/>
                  </a:ext>
                </a:extLst>
              </a:tr>
              <a:tr h="656657">
                <a:tc>
                  <a:txBody>
                    <a:bodyPr/>
                    <a:lstStyle/>
                    <a:p>
                      <a:pPr algn="ctr"/>
                      <a:r>
                        <a:rPr lang="en-US" sz="2400" dirty="0"/>
                        <a:t>Counseling</a:t>
                      </a:r>
                    </a:p>
                  </a:txBody>
                  <a:tcPr anchor="ctr">
                    <a:solidFill>
                      <a:schemeClr val="tx2">
                        <a:lumMod val="20000"/>
                        <a:lumOff val="80000"/>
                      </a:schemeClr>
                    </a:solidFill>
                  </a:tcPr>
                </a:tc>
                <a:tc>
                  <a:txBody>
                    <a:bodyPr/>
                    <a:lstStyle/>
                    <a:p>
                      <a:pPr algn="ctr"/>
                      <a:r>
                        <a:rPr lang="en-US" sz="2400" dirty="0"/>
                        <a:t>Referrals</a:t>
                      </a:r>
                    </a:p>
                  </a:txBody>
                  <a:tcPr anchor="ctr">
                    <a:solidFill>
                      <a:schemeClr val="accent2">
                        <a:lumMod val="20000"/>
                        <a:lumOff val="80000"/>
                      </a:schemeClr>
                    </a:solidFill>
                  </a:tcPr>
                </a:tc>
                <a:extLst>
                  <a:ext uri="{0D108BD9-81ED-4DB2-BD59-A6C34878D82A}">
                    <a16:rowId xmlns:a16="http://schemas.microsoft.com/office/drawing/2014/main" val="1569938348"/>
                  </a:ext>
                </a:extLst>
              </a:tr>
            </a:tbl>
          </a:graphicData>
        </a:graphic>
      </p:graphicFrame>
      <p:sp>
        <p:nvSpPr>
          <p:cNvPr id="9" name="Title 1">
            <a:extLst>
              <a:ext uri="{FF2B5EF4-FFF2-40B4-BE49-F238E27FC236}">
                <a16:creationId xmlns:a16="http://schemas.microsoft.com/office/drawing/2014/main" id="{46A19859-B4AF-492C-AB0A-97151D3CCD82}"/>
              </a:ext>
            </a:extLst>
          </p:cNvPr>
          <p:cNvSpPr>
            <a:spLocks noGrp="1"/>
          </p:cNvSpPr>
          <p:nvPr>
            <p:ph type="title"/>
          </p:nvPr>
        </p:nvSpPr>
        <p:spPr>
          <a:xfrm>
            <a:off x="2115669" y="614679"/>
            <a:ext cx="9547412" cy="748454"/>
          </a:xfrm>
        </p:spPr>
        <p:txBody>
          <a:bodyPr>
            <a:noAutofit/>
          </a:bodyPr>
          <a:lstStyle/>
          <a:p>
            <a:r>
              <a:rPr lang="en-US" sz="4000" b="1" dirty="0"/>
              <a:t>#3: EXPLAIN HOW SERVICES WILL BE DELIVERED</a:t>
            </a:r>
          </a:p>
        </p:txBody>
      </p:sp>
      <p:pic>
        <p:nvPicPr>
          <p:cNvPr id="10" name="Picture 9">
            <a:extLst>
              <a:ext uri="{FF2B5EF4-FFF2-40B4-BE49-F238E27FC236}">
                <a16:creationId xmlns:a16="http://schemas.microsoft.com/office/drawing/2014/main" id="{525BAF92-1CCF-4531-8220-DDC6792B64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9747" y="390073"/>
            <a:ext cx="804894" cy="1197666"/>
          </a:xfrm>
          <a:prstGeom prst="rect">
            <a:avLst/>
          </a:prstGeom>
        </p:spPr>
      </p:pic>
    </p:spTree>
    <p:extLst>
      <p:ext uri="{BB962C8B-B14F-4D97-AF65-F5344CB8AC3E}">
        <p14:creationId xmlns:p14="http://schemas.microsoft.com/office/powerpoint/2010/main" val="3128452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A82FBC-8681-45B5-8A50-6D379364369D}"/>
              </a:ext>
            </a:extLst>
          </p:cNvPr>
          <p:cNvSpPr>
            <a:spLocks noGrp="1"/>
          </p:cNvSpPr>
          <p:nvPr>
            <p:ph idx="1"/>
          </p:nvPr>
        </p:nvSpPr>
        <p:spPr>
          <a:xfrm>
            <a:off x="1097280" y="1845733"/>
            <a:ext cx="10058400" cy="3274908"/>
          </a:xfrm>
        </p:spPr>
        <p:txBody>
          <a:bodyPr>
            <a:noAutofit/>
          </a:bodyPr>
          <a:lstStyle/>
          <a:p>
            <a:endParaRPr lang="en-US" sz="500" dirty="0"/>
          </a:p>
          <a:p>
            <a:pPr>
              <a:buFont typeface="Courier New" panose="02070309020205020404" pitchFamily="49" charset="0"/>
              <a:buChar char="o"/>
            </a:pPr>
            <a:r>
              <a:rPr lang="en-US" sz="2800" dirty="0"/>
              <a:t> School Counselors in Manson SD will engage in regular assessment of their counseling program and the impact of their services for students. </a:t>
            </a:r>
          </a:p>
          <a:p>
            <a:pPr>
              <a:buFont typeface="Courier New" panose="02070309020205020404" pitchFamily="49" charset="0"/>
              <a:buChar char="o"/>
            </a:pPr>
            <a:r>
              <a:rPr lang="en-US" sz="2800" dirty="0"/>
              <a:t> The team will meet each spring to review the CSCP and make necessary adjustments while ensuring that the plan is aligned with MTSS, ASCA Student Standards, OSPI’s SEL Standards &amp; Manson SD’s Ends Policies.</a:t>
            </a:r>
          </a:p>
          <a:p>
            <a:pPr>
              <a:buFont typeface="Courier New" panose="02070309020205020404" pitchFamily="49" charset="0"/>
              <a:buChar char="o"/>
            </a:pPr>
            <a:r>
              <a:rPr lang="en-US" sz="2800" dirty="0"/>
              <a:t> Results from the annual review will be shared with building principals annually. </a:t>
            </a:r>
          </a:p>
        </p:txBody>
      </p:sp>
      <p:sp>
        <p:nvSpPr>
          <p:cNvPr id="7" name="Title 1">
            <a:extLst>
              <a:ext uri="{FF2B5EF4-FFF2-40B4-BE49-F238E27FC236}">
                <a16:creationId xmlns:a16="http://schemas.microsoft.com/office/drawing/2014/main" id="{82E61841-1264-4AA1-991A-F22A413837D1}"/>
              </a:ext>
            </a:extLst>
          </p:cNvPr>
          <p:cNvSpPr>
            <a:spLocks noGrp="1"/>
          </p:cNvSpPr>
          <p:nvPr>
            <p:ph type="title"/>
          </p:nvPr>
        </p:nvSpPr>
        <p:spPr>
          <a:xfrm>
            <a:off x="1499727" y="607503"/>
            <a:ext cx="10311207" cy="748454"/>
          </a:xfrm>
        </p:spPr>
        <p:txBody>
          <a:bodyPr>
            <a:noAutofit/>
          </a:bodyPr>
          <a:lstStyle/>
          <a:p>
            <a:r>
              <a:rPr lang="en-US" sz="3600" b="1" dirty="0"/>
              <a:t>#4: ESTABLISH ANNUAL REVIEW &amp; ASSESSMENT PROCESS </a:t>
            </a:r>
          </a:p>
        </p:txBody>
      </p:sp>
      <p:pic>
        <p:nvPicPr>
          <p:cNvPr id="8" name="Picture 7">
            <a:extLst>
              <a:ext uri="{FF2B5EF4-FFF2-40B4-BE49-F238E27FC236}">
                <a16:creationId xmlns:a16="http://schemas.microsoft.com/office/drawing/2014/main" id="{4273975B-7FAB-44B3-B11F-E38F221F27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833" y="416968"/>
            <a:ext cx="804894" cy="1197666"/>
          </a:xfrm>
          <a:prstGeom prst="rect">
            <a:avLst/>
          </a:prstGeom>
        </p:spPr>
      </p:pic>
    </p:spTree>
    <p:extLst>
      <p:ext uri="{BB962C8B-B14F-4D97-AF65-F5344CB8AC3E}">
        <p14:creationId xmlns:p14="http://schemas.microsoft.com/office/powerpoint/2010/main" val="4245468769"/>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3371</TotalTime>
  <Words>583</Words>
  <Application>Microsoft Office PowerPoint</Application>
  <PresentationFormat>Widescreen</PresentationFormat>
  <Paragraphs>58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Calibri Light</vt:lpstr>
      <vt:lpstr>Courier New</vt:lpstr>
      <vt:lpstr>Retrospect</vt:lpstr>
      <vt:lpstr>Manson School District</vt:lpstr>
      <vt:lpstr>SUBSTITUTE SENATE BILL 5030 </vt:lpstr>
      <vt:lpstr>TIMELINE OF IMPLEMENTATION</vt:lpstr>
      <vt:lpstr>4 REQUIRED COMPONENTS OF SSB 5030</vt:lpstr>
      <vt:lpstr>WHERE ARE WE?</vt:lpstr>
      <vt:lpstr>#1: ALIGNMENT WITH STANDARDS</vt:lpstr>
      <vt:lpstr>#2: IDENTIFY STUDENT NEEDS</vt:lpstr>
      <vt:lpstr>#3: EXPLAIN HOW SERVICES WILL BE DELIVERED</vt:lpstr>
      <vt:lpstr>#4: ESTABLISH ANNUAL REVIEW &amp; ASSESSMENT PROCESS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Manson School District</dc:title>
  <dc:creator>Kayla Helleson</dc:creator>
  <cp:lastModifiedBy>Janice Stewart</cp:lastModifiedBy>
  <cp:revision>8</cp:revision>
  <dcterms:created xsi:type="dcterms:W3CDTF">2022-09-18T19:41:40Z</dcterms:created>
  <dcterms:modified xsi:type="dcterms:W3CDTF">2023-01-17T18:18:57Z</dcterms:modified>
</cp:coreProperties>
</file>